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3" r:id="rId1"/>
  </p:sldMasterIdLst>
  <p:notesMasterIdLst>
    <p:notesMasterId r:id="rId48"/>
  </p:notesMasterIdLst>
  <p:sldIdLst>
    <p:sldId id="256" r:id="rId2"/>
    <p:sldId id="258" r:id="rId3"/>
    <p:sldId id="312" r:id="rId4"/>
    <p:sldId id="307" r:id="rId5"/>
    <p:sldId id="259" r:id="rId6"/>
    <p:sldId id="260" r:id="rId7"/>
    <p:sldId id="310" r:id="rId8"/>
    <p:sldId id="257" r:id="rId9"/>
    <p:sldId id="308" r:id="rId10"/>
    <p:sldId id="261" r:id="rId11"/>
    <p:sldId id="262" r:id="rId12"/>
    <p:sldId id="263" r:id="rId13"/>
    <p:sldId id="328" r:id="rId14"/>
    <p:sldId id="275" r:id="rId15"/>
    <p:sldId id="276" r:id="rId16"/>
    <p:sldId id="330" r:id="rId17"/>
    <p:sldId id="286" r:id="rId18"/>
    <p:sldId id="325" r:id="rId19"/>
    <p:sldId id="324" r:id="rId20"/>
    <p:sldId id="331" r:id="rId21"/>
    <p:sldId id="332" r:id="rId22"/>
    <p:sldId id="327" r:id="rId23"/>
    <p:sldId id="323" r:id="rId24"/>
    <p:sldId id="277" r:id="rId25"/>
    <p:sldId id="285" r:id="rId26"/>
    <p:sldId id="315" r:id="rId27"/>
    <p:sldId id="287" r:id="rId28"/>
    <p:sldId id="288" r:id="rId29"/>
    <p:sldId id="291" r:id="rId30"/>
    <p:sldId id="292" r:id="rId31"/>
    <p:sldId id="278" r:id="rId32"/>
    <p:sldId id="283" r:id="rId33"/>
    <p:sldId id="280" r:id="rId34"/>
    <p:sldId id="281" r:id="rId35"/>
    <p:sldId id="289" r:id="rId36"/>
    <p:sldId id="319" r:id="rId37"/>
    <p:sldId id="297" r:id="rId38"/>
    <p:sldId id="299" r:id="rId39"/>
    <p:sldId id="314" r:id="rId40"/>
    <p:sldId id="316" r:id="rId41"/>
    <p:sldId id="270" r:id="rId42"/>
    <p:sldId id="274" r:id="rId43"/>
    <p:sldId id="311" r:id="rId44"/>
    <p:sldId id="265" r:id="rId45"/>
    <p:sldId id="329" r:id="rId46"/>
    <p:sldId id="284" r:id="rId47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12" autoAdjust="0"/>
    <p:restoredTop sz="95887" autoAdjust="0"/>
  </p:normalViewPr>
  <p:slideViewPr>
    <p:cSldViewPr snapToGrid="0">
      <p:cViewPr varScale="1">
        <p:scale>
          <a:sx n="114" d="100"/>
          <a:sy n="114" d="100"/>
        </p:scale>
        <p:origin x="64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6592EC6-5A83-49E7-90B3-C3A79E6C41BE}" type="datetimeFigureOut">
              <a:rPr lang="pt-PT" smtClean="0"/>
              <a:t>15/01/2023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49E601C-C450-47E1-B990-E40DA3095D4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16867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48312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91483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19104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2456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434933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999628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651770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21045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53993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526026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0188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66778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82671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232825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77730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33287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819865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16044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536554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279933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45970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8692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12748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46241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76881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034095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49436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704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4710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3177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37104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430678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4967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BCB05-EA7E-44DC-97BE-58A805AD25BC}" type="datetime1">
              <a:rPr lang="pt-PT" smtClean="0"/>
              <a:t>15/01/2023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1368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92A08-58DB-4CD7-9227-BCA0FCAF4AE3}" type="datetime1">
              <a:rPr lang="pt-PT" smtClean="0"/>
              <a:t>15/01/2023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07387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6664-E0C7-4017-8A50-570C06B0E7C0}" type="datetime1">
              <a:rPr lang="pt-PT" smtClean="0"/>
              <a:t>15/01/2023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5144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A9CCE-D00E-43FA-8FDB-8FEBC374F1C6}" type="datetime1">
              <a:rPr lang="pt-PT" smtClean="0"/>
              <a:t>15/01/2023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828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79A8A-93CD-482C-9E1D-915CF5FDBFC1}" type="datetime1">
              <a:rPr lang="pt-PT" smtClean="0"/>
              <a:t>15/01/2023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14577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1E9C-3E3D-4AEE-8A25-B2C48F1A6A5C}" type="datetime1">
              <a:rPr lang="pt-PT" smtClean="0"/>
              <a:t>15/01/2023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641295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4AB5-A0C1-4319-8DD1-CDAB34C10BCE}" type="datetime1">
              <a:rPr lang="pt-PT" smtClean="0"/>
              <a:t>15/01/2023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7177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E19E-80D2-4EB3-97E8-45865D57D424}" type="datetime1">
              <a:rPr lang="pt-PT" smtClean="0"/>
              <a:t>15/01/2023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42400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6D6C-BE12-40BD-A9B2-43DEDDE28154}" type="datetime1">
              <a:rPr lang="pt-PT" smtClean="0"/>
              <a:t>15/01/2023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74757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2D30-95BD-49E5-9EEE-7F8336ADB62A}" type="datetime1">
              <a:rPr lang="pt-PT" smtClean="0"/>
              <a:t>15/01/2023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84864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E8BAF-32BA-4955-9962-488BB89F2AE2}" type="datetime1">
              <a:rPr lang="pt-PT" smtClean="0"/>
              <a:t>15/01/2023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3972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74EE7-453F-4704-BEB1-A7F76D65F11D}" type="datetime1">
              <a:rPr lang="pt-PT" smtClean="0"/>
              <a:t>15/01/2023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70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79F51-A163-481D-9BF2-9E91AACDDD45}" type="datetime1">
              <a:rPr lang="pt-PT" smtClean="0"/>
              <a:t>15/01/2023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406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D494-7F59-4819-916D-F6591409D77E}" type="datetime1">
              <a:rPr lang="pt-PT" smtClean="0"/>
              <a:t>15/01/2023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2360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C3504-A377-4E23-819B-2E40407CC374}" type="datetime1">
              <a:rPr lang="pt-PT" smtClean="0"/>
              <a:t>15/01/2023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40418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2BBA2-D950-4474-80FC-782A8D010538}" type="datetime1">
              <a:rPr lang="pt-PT" smtClean="0"/>
              <a:t>15/01/2023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65986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6EE17-35F2-4844-810C-CEAEE4FAFF1D}" type="datetime1">
              <a:rPr lang="pt-PT" smtClean="0"/>
              <a:t>15/01/2023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179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yandex.com/" TargetMode="External"/><Relationship Id="rId3" Type="http://schemas.openxmlformats.org/officeDocument/2006/relationships/hyperlink" Target="https://www.google.com/" TargetMode="External"/><Relationship Id="rId7" Type="http://schemas.openxmlformats.org/officeDocument/2006/relationships/hyperlink" Target="https://www.baidu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uckduckgo.com/" TargetMode="External"/><Relationship Id="rId5" Type="http://schemas.openxmlformats.org/officeDocument/2006/relationships/hyperlink" Target="https://www.yahoo.com/" TargetMode="External"/><Relationship Id="rId4" Type="http://schemas.openxmlformats.org/officeDocument/2006/relationships/hyperlink" Target="https://www.bing.com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oogleguide.com/print/adv_op_ref.pdf" TargetMode="External"/><Relationship Id="rId3" Type="http://schemas.openxmlformats.org/officeDocument/2006/relationships/hyperlink" Target="https://www.google.com/advanced_search" TargetMode="External"/><Relationship Id="rId7" Type="http://schemas.openxmlformats.org/officeDocument/2006/relationships/hyperlink" Target="http://www.googleguide.com/using_advanced_operators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oxpiper.com/posts/google-dork-list" TargetMode="External"/><Relationship Id="rId5" Type="http://schemas.openxmlformats.org/officeDocument/2006/relationships/hyperlink" Target="https://gbhackers.com/latest-google-dorks-list/" TargetMode="External"/><Relationship Id="rId4" Type="http://schemas.openxmlformats.org/officeDocument/2006/relationships/hyperlink" Target="https://www.exploit-db.com/google-hacking-databas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hrefs.com/blog/google-advanced-search-operator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%22recibo+de+vencimento%22+filetype%3A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.search.yahoo.com/search?p=%22recibo+de+vencimento%22+filetype%3Apdf" TargetMode="External"/><Relationship Id="rId4" Type="http://schemas.openxmlformats.org/officeDocument/2006/relationships/hyperlink" Target="https://www.bing.com/search?q=%22recibo+de+vencimento%22+filetype%3Apdf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q=%E2%80%9Chacked+by%E2%80%9D+site%253Ap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Open-source_intelligenc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especiais.rr.pt/pegada-digital/pedi-os-meus-dados-a-70-empresas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mz.com/2020/02/19/pop-smoke-dead-dies-20-murdered-home-invasion-robbery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xIWqvJXKLjg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se.gov.pt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ase.gov.pt/Base4/pt/resultados/?type=doc_documentos&amp;id=557734&amp;ext=.pdf" TargetMode="External"/><Relationship Id="rId4" Type="http://schemas.openxmlformats.org/officeDocument/2006/relationships/hyperlink" Target="https://www.base.gov.pt/Base4/pt/detalhe/?type=contratos&amp;id=4976641" TargetMode="Externa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royhunt.com/controlling-vehicle-features-of-nissan/" TargetMode="External"/><Relationship Id="rId3" Type="http://schemas.openxmlformats.org/officeDocument/2006/relationships/hyperlink" Target="https://www.automovelonline.mj.pt/AutoOnlineProd/" TargetMode="External"/><Relationship Id="rId7" Type="http://schemas.openxmlformats.org/officeDocument/2006/relationships/hyperlink" Target="https://www.lastvin.com/vin/Grj0VEMm3W3EOlM4n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astvin.com/" TargetMode="External"/><Relationship Id="rId5" Type="http://schemas.openxmlformats.org/officeDocument/2006/relationships/hyperlink" Target="https://www.google.com/search?q=certid%C3%A3o+permanente+automovel" TargetMode="External"/><Relationship Id="rId4" Type="http://schemas.openxmlformats.org/officeDocument/2006/relationships/hyperlink" Target="https://www.automovelonline.mj.pt/AutoOnlineProd/FrontOfficeController?action=validaMatricula&amp;url=FrontOfficeController%3Faction%3Dpedidocertidao&amp;contr=FrontOfficeController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sf.com.pt/isp/Templates/Atendimento/PesquisaVeiculoSeguro.aspx?FRAMELESS=false&amp;NRNODEGUID=%7b09089E16-115D-4C82-9C64-FDA43D5FF098%7d&amp;NRORIGINALURL=%2fNR%2fexeres%2f019EEB91-E357-4A7C-8BD2-B62293701692%2ehtm&amp;NRCACHEHINT=Guest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sf.com.pt/NR/exeres/36FAA444-8049-428C-8E89-09909A9C1300.htm?matricula=01-ef-34&amp;data=20120703" TargetMode="External"/><Relationship Id="rId4" Type="http://schemas.openxmlformats.org/officeDocument/2006/relationships/hyperlink" Target="https://www.asf.com.pt/NR/exeres/36FAA444-8049-428C-8E89-09909A9C1300.htm?matricula=01-ef-34&amp;data=202207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vendas.portaldasfinancas.gov.pt/bens/detalheFoto.action?iRepfin=0469&amp;iAno=2022&amp;iNrordem=1&amp;iNrfoto=2" TargetMode="External"/><Relationship Id="rId3" Type="http://schemas.openxmlformats.org/officeDocument/2006/relationships/hyperlink" Target="https://www.predialonline.pt/" TargetMode="External"/><Relationship Id="rId7" Type="http://schemas.openxmlformats.org/officeDocument/2006/relationships/hyperlink" Target="https://vendas.portaldasfinancas.gov.pt/bens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re.tretas.org/" TargetMode="External"/><Relationship Id="rId11" Type="http://schemas.openxmlformats.org/officeDocument/2006/relationships/hyperlink" Target="https://community.vortal.biz/public/?SkinName=espap&amp;currentLanguage=en" TargetMode="External"/><Relationship Id="rId5" Type="http://schemas.openxmlformats.org/officeDocument/2006/relationships/hyperlink" Target="https://dre.pt/" TargetMode="External"/><Relationship Id="rId10" Type="http://schemas.openxmlformats.org/officeDocument/2006/relationships/hyperlink" Target="https://justica.gov.pt/Servicos/Consultar-venda-de-bens-penhorados" TargetMode="External"/><Relationship Id="rId4" Type="http://schemas.openxmlformats.org/officeDocument/2006/relationships/hyperlink" Target="https://www.dges.gov.pt/" TargetMode="External"/><Relationship Id="rId9" Type="http://schemas.openxmlformats.org/officeDocument/2006/relationships/hyperlink" Target="https://www.pesquisabenspenhorados.com/leiloes-vendas-financas/default.aspx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40.989952N+7.395051W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www.google.pt/maps/place/Pelourinho+de+Penedono/@40.9895398,-7.393798,3a,75y,90t/data=!3m8!1e2!3m6!1sAF1QipNKcbkyPZqIR7UaTaPRMqhMgQcgw3PgP9K4d5Ap!2e10!3e12!6shttps:%2F%2Flh5.googleusercontent.com%2Fp%2FAF1QipNKcbkyPZqIR7UaTaPRMqhMgQcgw3PgP9K4d5Ap%3Dw114-h86-k-no!7i2048!8i1536!4m13!1m7!3m6!1s0x0:0xf575df79e29a8d1d!2zNDDCsDU5JzIzLjgiTiA3wrAyMyc0Mi4yIlc!3b1!8m2!3d40.989952!4d-7.395051!3m4!1s0xd3c9fabd77009a1:0x55f520d68ddf8bdb!8m2!3d40.9895398!4d-7.393798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instantstreetview.com/" TargetMode="External"/><Relationship Id="rId4" Type="http://schemas.openxmlformats.org/officeDocument/2006/relationships/hyperlink" Target="https://www.google.com/maps/@41.5346292,-8.4374104,3a,75y,122.55h,92.31t/data=!3m7!1e1!3m5!1smroURDusIGROf8EMtc8Svg!2e0!6shttps:%2F%2Fstreetviewpixels-pa.googleapis.com%2Fv1%2Fthumbnail%3Fpanoid%3DmroURDusIGROf8EMtc8Svg%26cb_client%3Dmaps_sv.tactile.gps%26w%3D203%26h%3D100%26yaw%3D228.75322%26pitch%3D0%26thumbfov%3D100!7i16384!8i8192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zoom.earth/" TargetMode="External"/><Relationship Id="rId7" Type="http://schemas.openxmlformats.org/officeDocument/2006/relationships/hyperlink" Target="https://livingatlas.arcgis.com/wayback/#active=44710&amp;ext=-8.44504,41.55974,-8.43662,41.56350&amp;localChangesOnly=true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ivingatlas.arcgis.com/wayback/" TargetMode="External"/><Relationship Id="rId5" Type="http://schemas.openxmlformats.org/officeDocument/2006/relationships/hyperlink" Target="https://livingatlas.arcgis.com/" TargetMode="External"/><Relationship Id="rId4" Type="http://schemas.openxmlformats.org/officeDocument/2006/relationships/hyperlink" Target="https://satellites.pro/" TargetMode="Externa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oldweb.today/" TargetMode="External"/><Relationship Id="rId3" Type="http://schemas.openxmlformats.org/officeDocument/2006/relationships/hyperlink" Target="https://archive.org/web/" TargetMode="External"/><Relationship Id="rId7" Type="http://schemas.openxmlformats.org/officeDocument/2006/relationships/hyperlink" Target="http://cachedview.com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achedpages.com/" TargetMode="External"/><Relationship Id="rId5" Type="http://schemas.openxmlformats.org/officeDocument/2006/relationships/hyperlink" Target="http://archive.is/" TargetMode="External"/><Relationship Id="rId4" Type="http://schemas.openxmlformats.org/officeDocument/2006/relationships/hyperlink" Target="https://web.archive.org/web/*/www.bosch.com" TargetMode="External"/><Relationship Id="rId9" Type="http://schemas.openxmlformats.org/officeDocument/2006/relationships/hyperlink" Target="http://timetravel.mementoweb.org/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s.shodan.io/?query=screenshot.label%253AIC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s://tails.boum.org/" TargetMode="External"/><Relationship Id="rId3" Type="http://schemas.openxmlformats.org/officeDocument/2006/relationships/hyperlink" Target="https://protonvpn.com/" TargetMode="External"/><Relationship Id="rId7" Type="http://schemas.openxmlformats.org/officeDocument/2006/relationships/hyperlink" Target="https://www.torproject.org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uerrillamail.com/" TargetMode="External"/><Relationship Id="rId5" Type="http://schemas.openxmlformats.org/officeDocument/2006/relationships/hyperlink" Target="https://www.20minutemail.com/" TargetMode="External"/><Relationship Id="rId4" Type="http://schemas.openxmlformats.org/officeDocument/2006/relationships/hyperlink" Target="https://10minutemail.com/" TargetMode="Externa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aypal.com/" TargetMode="External"/><Relationship Id="rId3" Type="http://schemas.openxmlformats.org/officeDocument/2006/relationships/hyperlink" Target="https://www.virustotal.com/gui/home/upload" TargetMode="External"/><Relationship Id="rId7" Type="http://schemas.openxmlformats.org/officeDocument/2006/relationships/hyperlink" Target="https://www.revolut.com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bnet.pt/site/do" TargetMode="External"/><Relationship Id="rId5" Type="http://schemas.openxmlformats.org/officeDocument/2006/relationships/hyperlink" Target="https://www.cncs.gov.pt/pt/no-more-ransom/" TargetMode="External"/><Relationship Id="rId4" Type="http://schemas.openxmlformats.org/officeDocument/2006/relationships/hyperlink" Target="https://sitereport.netcraft.com/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abnol.org/internet/email/gmail-email-alias-two-separate-gmail-address/2388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haveibeenpwned.com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royhunt.com/tag/ashley-madison/" TargetMode="External"/><Relationship Id="rId4" Type="http://schemas.openxmlformats.org/officeDocument/2006/relationships/hyperlink" Target="https://haveibeenpwned.com/PwnedWebsites" TargetMode="Externa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cibercrime.ministeriopublico.pt/" TargetMode="External"/><Relationship Id="rId3" Type="http://schemas.openxmlformats.org/officeDocument/2006/relationships/hyperlink" Target="https://www.anacom.pt/render.jsp?categoryId=345750" TargetMode="External"/><Relationship Id="rId7" Type="http://schemas.openxmlformats.org/officeDocument/2006/relationships/hyperlink" Target="https://www.policiajudiciaria.pt/unc3t/" TargetMode="External"/><Relationship Id="rId2" Type="http://schemas.openxmlformats.org/officeDocument/2006/relationships/hyperlink" Target="https://dre.pt/dre/detalhe/decreto-lei/65-2021-16869798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ncs.gov.pt/pt/certpt/" TargetMode="External"/><Relationship Id="rId5" Type="http://schemas.openxmlformats.org/officeDocument/2006/relationships/hyperlink" Target="https://www.cncs.gov.pt/pt/notificacao-incidentes/" TargetMode="External"/><Relationship Id="rId4" Type="http://schemas.openxmlformats.org/officeDocument/2006/relationships/hyperlink" Target="https://www.cncs.gov.pt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hyperlink" Target="https://www.google.pt/search?q=Pedro+Ant&#243;nio+Oliveira+Vieira" TargetMode="External"/><Relationship Id="rId7" Type="http://schemas.openxmlformats.org/officeDocument/2006/relationships/hyperlink" Target="https://www.eccouncil.org/january-2022-ethical-hacking-leaderboard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in/pedroaovieira/" TargetMode="External"/><Relationship Id="rId5" Type="http://schemas.openxmlformats.org/officeDocument/2006/relationships/hyperlink" Target="https://www.google.pt/search?q=%22pedro+vieira%22+bosch" TargetMode="External"/><Relationship Id="rId4" Type="http://schemas.openxmlformats.org/officeDocument/2006/relationships/hyperlink" Target="https://www.google.pt/search?q=%22Pedro+Ant%C3%B3nio+Oliveira+Vieira%22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92779-E3A8-6AB5-914C-04D078FC00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Awareness</a:t>
            </a:r>
            <a:endParaRPr lang="pt-PT" sz="8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968D3C-A600-D893-D667-3619BCB6DD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4000" dirty="0"/>
              <a:t>Beware. Your data is out there.</a:t>
            </a:r>
          </a:p>
          <a:p>
            <a:r>
              <a:rPr lang="pt-PT" sz="4000" dirty="0"/>
              <a:t>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74194-E45C-A7A4-81D7-2D25FFC60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46519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Engines </a:t>
            </a:r>
            <a:br>
              <a:rPr lang="en-US" dirty="0"/>
            </a:br>
            <a:r>
              <a:rPr lang="en-US" dirty="0"/>
              <a:t>	Internet is more than Google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37539"/>
          </a:xfrm>
        </p:spPr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Different search engine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</a:t>
            </a:r>
            <a:r>
              <a:rPr lang="en-US" cap="none" dirty="0">
                <a:latin typeface="Amasis MT Pro" panose="020B0604020202020204" pitchFamily="18" charset="0"/>
              </a:rPr>
              <a:t> different rules/crawlers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 </a:t>
            </a:r>
            <a:r>
              <a:rPr lang="en-US" u="sng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different results</a:t>
            </a:r>
            <a:endParaRPr lang="en-US" u="sng" cap="none" dirty="0">
              <a:latin typeface="Amasis MT Pro" panose="020B0604020202020204" pitchFamily="18" charset="0"/>
            </a:endParaRP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Yahoo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DuckDuckGo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Baidu (China)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Yandex (Russia)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You may ask to be removed from one search engine, not all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</a:t>
            </a:r>
            <a:endParaRPr lang="en-US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D77C7-88B0-E989-901A-DEAE832FD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3625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Dorks</a:t>
            </a:r>
            <a:br>
              <a:rPr lang="en-US" dirty="0"/>
            </a:br>
            <a:r>
              <a:rPr lang="en-US" dirty="0"/>
              <a:t>	Commonly used searches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Google Advanced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Hacking Database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gbhackers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google-dork-list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Advanced Operators Guide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Advanced Operators Reference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1BFE898-47AF-4F26-8B46-CE16335C5EBA}"/>
              </a:ext>
            </a:extLst>
          </p:cNvPr>
          <p:cNvSpPr/>
          <p:nvPr/>
        </p:nvSpPr>
        <p:spPr>
          <a:xfrm>
            <a:off x="4197532" y="226422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49448B-2B32-EA31-9CBD-251947543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976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operators</a:t>
            </a:r>
            <a:br>
              <a:rPr lang="en-US" dirty="0"/>
            </a:br>
            <a:r>
              <a:rPr lang="en-US" dirty="0"/>
              <a:t>	Improve the search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313954" cy="3880773"/>
          </a:xfrm>
        </p:spPr>
        <p:txBody>
          <a:bodyPr>
            <a:normAutofit fontScale="85000" lnSpcReduction="10000"/>
          </a:bodyPr>
          <a:lstStyle/>
          <a:p>
            <a:r>
              <a:rPr lang="en-US" sz="1900" b="1" cap="none" dirty="0">
                <a:latin typeface="Amasis MT Pro" panose="020B0604020202020204" pitchFamily="18" charset="0"/>
              </a:rPr>
              <a:t>filetype</a:t>
            </a:r>
            <a:r>
              <a:rPr lang="en-US" sz="1900" cap="none" dirty="0">
                <a:latin typeface="Amasis MT Pro" panose="020B0604020202020204" pitchFamily="18" charset="0"/>
              </a:rPr>
              <a:t>: search your results based on the file extension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cache</a:t>
            </a:r>
            <a:r>
              <a:rPr lang="en-US" sz="1900" cap="none" dirty="0">
                <a:latin typeface="Amasis MT Pro" panose="020B0604020202020204" pitchFamily="18" charset="0"/>
              </a:rPr>
              <a:t>: This operator allows you to view cached version of the web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allinurl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results to pages containing all the query terms specified in the URL.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inurl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the results to pages containing the word specified in the URL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allintitle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results to pages containing all the query terms specified in the title.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link</a:t>
            </a:r>
            <a:r>
              <a:rPr lang="en-US" sz="1900" cap="none" dirty="0">
                <a:latin typeface="Amasis MT Pro" panose="020B0604020202020204" pitchFamily="18" charset="0"/>
              </a:rPr>
              <a:t>: This operator searches websites or pages that contain links to the specified website or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info</a:t>
            </a:r>
            <a:r>
              <a:rPr lang="en-US" sz="1900" cap="none" dirty="0">
                <a:latin typeface="Amasis MT Pro" panose="020B0604020202020204" pitchFamily="18" charset="0"/>
              </a:rPr>
              <a:t>: This operator finds information for the specified web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location</a:t>
            </a:r>
            <a:r>
              <a:rPr lang="en-US" sz="1900" cap="none" dirty="0">
                <a:latin typeface="Amasis MT Pro" panose="020B0604020202020204" pitchFamily="18" charset="0"/>
              </a:rPr>
              <a:t>: This operator finds information for a specific location.</a:t>
            </a:r>
          </a:p>
          <a:p>
            <a:endParaRPr lang="en-US" sz="1200" cap="none" dirty="0">
              <a:latin typeface="Amasis MT Pro" panose="020B0604020202020204" pitchFamily="18" charset="0"/>
            </a:endParaRPr>
          </a:p>
          <a:p>
            <a:r>
              <a:rPr lang="en-US" sz="1900" b="1" cap="none" dirty="0">
                <a:latin typeface="Amasis MT Pro" panose="020B0604020202020204" pitchFamily="18" charset="0"/>
              </a:rPr>
              <a:t>42 Advanced Operators</a:t>
            </a:r>
            <a:r>
              <a:rPr lang="en-US" sz="1900" cap="none" dirty="0">
                <a:latin typeface="Amasis MT Pro" panose="020B0604020202020204" pitchFamily="18" charset="0"/>
              </a:rPr>
              <a:t> (</a:t>
            </a:r>
            <a:r>
              <a:rPr lang="en-US" sz="19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9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6D5B21-29B3-CB73-8039-9B3ACB9BA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07189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Awareness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385C0-A5D5-5703-1A39-FC2D329C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01932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Search</a:t>
            </a:r>
            <a:br>
              <a:rPr lang="en-US" dirty="0"/>
            </a:br>
            <a:r>
              <a:rPr lang="en-US" dirty="0"/>
              <a:t>	Pay slip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Don’t open links just because they are available.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It’s like entering a house just because the door was open. Would you do that ?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 </a:t>
            </a:r>
          </a:p>
          <a:p>
            <a:r>
              <a:rPr lang="en-US" dirty="0">
                <a:latin typeface="Amasis MT Pro" panose="020B0604020202020204" pitchFamily="18" charset="0"/>
              </a:rPr>
              <a:t>Bing Search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Yahoo Search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“recibo de vencimento” filetype:pdf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“recibo de vencimento” – keywords to look for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filetype:pdf - only pdf files</a:t>
            </a:r>
          </a:p>
          <a:p>
            <a:pPr marL="0" indent="0">
              <a:buNone/>
            </a:pPr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Available information on pay slips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Full name, address, nif, nib, marital status, number of children</a:t>
            </a:r>
            <a:r>
              <a:rPr lang="pt-PT" sz="1800" dirty="0">
                <a:latin typeface="Amasis MT Pro" panose="020B0604020202020204" pitchFamily="18" charset="0"/>
              </a:rPr>
              <a:t>, ...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5AA9095-F698-43FB-BC42-6CB8440781C6}"/>
              </a:ext>
            </a:extLst>
          </p:cNvPr>
          <p:cNvSpPr/>
          <p:nvPr/>
        </p:nvSpPr>
        <p:spPr>
          <a:xfrm>
            <a:off x="3092169" y="412981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1DD83D0-4193-4A21-8F69-D0991D076582}"/>
              </a:ext>
            </a:extLst>
          </p:cNvPr>
          <p:cNvSpPr/>
          <p:nvPr/>
        </p:nvSpPr>
        <p:spPr>
          <a:xfrm>
            <a:off x="3153114" y="332201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F40FCE1-1480-433F-8925-695271A1E71C}"/>
              </a:ext>
            </a:extLst>
          </p:cNvPr>
          <p:cNvSpPr/>
          <p:nvPr/>
        </p:nvSpPr>
        <p:spPr>
          <a:xfrm>
            <a:off x="2917998" y="372545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42A5C-DAFA-B81D-5109-294D27D88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3707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Search</a:t>
            </a:r>
            <a:br>
              <a:rPr lang="en-US" dirty="0"/>
            </a:br>
            <a:r>
              <a:rPr lang="en-US" dirty="0"/>
              <a:t>	 Hacked Websites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allintitle:“hacked by” site:pt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“hacked by” - keyword to look for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site:pt - only “portuguese” sites (registered portuguese domains)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About 13.400 results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Sites / pages that were “tagged”/”signed”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Attack and contents changed to show off skills (mainly kids) – compared to street tagging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D79AB3F5-3AB4-4EE7-9BBC-D29A6B9B361B}"/>
              </a:ext>
            </a:extLst>
          </p:cNvPr>
          <p:cNvSpPr/>
          <p:nvPr/>
        </p:nvSpPr>
        <p:spPr>
          <a:xfrm>
            <a:off x="3135086" y="227293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208D39-5C1D-256A-7FD3-458EF467D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8335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Search</a:t>
            </a:r>
            <a:br>
              <a:rPr lang="en-US" dirty="0"/>
            </a:br>
            <a:r>
              <a:rPr lang="en-US" dirty="0"/>
              <a:t>	Curriculum Vitae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The search XXXXXXXXXXXXXXXXXXXXXXXX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Curriculum Vitae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Sending CV with too much information – what is too much </a:t>
            </a:r>
            <a:r>
              <a:rPr lang="en-US" sz="1800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pPr lvl="2"/>
            <a:r>
              <a:rPr lang="en-US" sz="1600" cap="none" dirty="0">
                <a:latin typeface="Amasis MT Pro" panose="020B0604020202020204" pitchFamily="18" charset="0"/>
              </a:rPr>
              <a:t>Home address – Street View</a:t>
            </a:r>
            <a:endParaRPr lang="pt-PT" sz="1600" cap="none" dirty="0">
              <a:latin typeface="Amasis MT Pro" panose="020B0604020202020204" pitchFamily="18" charset="0"/>
            </a:endParaRP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Company Information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Technologies described in job adds (leaking information)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Professional information phishing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Fake job adds (Is this a thing?)</a:t>
            </a:r>
          </a:p>
          <a:p>
            <a:endParaRPr lang="pt-PT" sz="1800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D79AB3F5-3AB4-4EE7-9BBC-D29A6B9B361B}"/>
              </a:ext>
            </a:extLst>
          </p:cNvPr>
          <p:cNvSpPr/>
          <p:nvPr/>
        </p:nvSpPr>
        <p:spPr>
          <a:xfrm>
            <a:off x="3135086" y="228132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208D39-5C1D-256A-7FD3-458EF467D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4246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stories</a:t>
            </a:r>
            <a:br>
              <a:rPr lang="en-US" dirty="0"/>
            </a:br>
            <a:r>
              <a:rPr lang="en-US" dirty="0"/>
              <a:t>	Healthy Meal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Someone posted a photo of healthy meal during COVID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Working remotely on in the usual business environment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Company laptop was in the background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Zoomed in and was possible to read emails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Company private information could be leaked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Personal information on other persons was showing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Social Media Apps use OCR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Means they also read the emails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And everyone else on that social media could get the same information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7922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stories</a:t>
            </a:r>
            <a:br>
              <a:rPr lang="en-US" dirty="0"/>
            </a:br>
            <a:r>
              <a:rPr lang="en-US" dirty="0"/>
              <a:t>	Quiet vacations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Long last deserving vacations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Too many friends at destination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So, warn no one and just relax on vacations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I posted a picture on social media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My friends were alerted I was nearby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Friends on that location called me on the phone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Everyone else knew I was not home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Burglars love that kind of information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Not public profile. At least I think it is not (rules change)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Someone could have shared the photo with the world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464581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stories</a:t>
            </a:r>
            <a:br>
              <a:rPr lang="en-US" dirty="0"/>
            </a:br>
            <a:r>
              <a:rPr lang="en-US" dirty="0"/>
              <a:t>	Store Credit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Buying a book for almost no money 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How I was able to get money just by having the right information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Store cle</a:t>
            </a:r>
            <a:r>
              <a:rPr lang="en-US" dirty="0">
                <a:latin typeface="Amasis MT Pro" panose="020B0604020202020204" pitchFamily="18" charset="0"/>
              </a:rPr>
              <a:t>rk asked for store customer card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Gave mobile number and full name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Store clerk asked if I wanted to use balance credit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 accepted and little had to pay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Mobile and full name were not mine </a:t>
            </a:r>
            <a:r>
              <a:rPr lang="en-US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25419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– Open-source intelligence</a:t>
            </a:r>
            <a:br>
              <a:rPr lang="en-US" dirty="0"/>
            </a:br>
            <a:r>
              <a:rPr lang="en-US" dirty="0"/>
              <a:t>	Digital Footprint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Open-source intelligence (OSINT) is the collection and analysis of data gathered from open sources (overt and publicly available sources) to produce actionable intelligence. (</a:t>
            </a:r>
            <a:r>
              <a:rPr lang="en-US" dirty="0">
                <a:latin typeface="Amasis MT Pro" panose="020B0604020202020204" pitchFamily="18" charset="0"/>
                <a:hlinkClick r:id="rId2"/>
              </a:rPr>
              <a:t>Wikipedia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It’s about digital footprint. Gathering information from: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search engines (Google, …)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social media (Facebook, …)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government sites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…</a:t>
            </a:r>
          </a:p>
          <a:p>
            <a:pPr marL="0" indent="0">
              <a:buNone/>
            </a:pPr>
            <a:endParaRPr lang="pt-PT" dirty="0">
              <a:latin typeface="Amasis MT Pro" panose="02040504050005020304" pitchFamily="18" charset="0"/>
            </a:endParaRPr>
          </a:p>
          <a:p>
            <a:r>
              <a:rPr lang="pt-PT" dirty="0">
                <a:latin typeface="Amasis MT Pro" panose="02040504050005020304" pitchFamily="18" charset="0"/>
              </a:rPr>
              <a:t>The constant battles: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Privacy vs Publicaly available information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Convinience vs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0053E-BC73-0E69-399A-009D127DB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231483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stories</a:t>
            </a:r>
            <a:br>
              <a:rPr lang="en-US" dirty="0"/>
            </a:br>
            <a:r>
              <a:rPr lang="en-US" dirty="0"/>
              <a:t>	Changing Customer Data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Ida </a:t>
            </a:r>
            <a:r>
              <a:rPr lang="en-US" dirty="0" err="1">
                <a:latin typeface="Amasis MT Pro" panose="020B0604020202020204" pitchFamily="18" charset="0"/>
              </a:rPr>
              <a:t>ao</a:t>
            </a:r>
            <a:r>
              <a:rPr lang="en-US" dirty="0">
                <a:latin typeface="Amasis MT Pro" panose="020B0604020202020204" pitchFamily="18" charset="0"/>
              </a:rPr>
              <a:t> Ikea e mudar </a:t>
            </a:r>
            <a:r>
              <a:rPr lang="en-US" dirty="0" err="1">
                <a:latin typeface="Amasis MT Pro" panose="020B0604020202020204" pitchFamily="18" charset="0"/>
              </a:rPr>
              <a:t>os</a:t>
            </a:r>
            <a:r>
              <a:rPr lang="en-US" dirty="0">
                <a:latin typeface="Amasis MT Pro" panose="020B0604020202020204" pitchFamily="18" charset="0"/>
              </a:rPr>
              <a:t> dados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193611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AITI</a:t>
            </a:r>
            <a:br>
              <a:rPr lang="en-US" dirty="0"/>
            </a:br>
            <a:r>
              <a:rPr lang="en-US" dirty="0"/>
              <a:t>	Changing Customer Data</a:t>
            </a:r>
            <a:endParaRPr lang="pt-PT" dirty="0"/>
          </a:p>
        </p:txBody>
      </p:sp>
      <p:pic>
        <p:nvPicPr>
          <p:cNvPr id="5" name="314522406_1146864259269116_8974757756452469491_n">
            <a:hlinkClick r:id="" action="ppaction://media"/>
            <a:extLst>
              <a:ext uri="{FF2B5EF4-FFF2-40B4-BE49-F238E27FC236}">
                <a16:creationId xmlns:a16="http://schemas.microsoft.com/office/drawing/2014/main" id="{9097FF13-AFD4-0146-B2FA-DD79357E041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06538" y="2160588"/>
            <a:ext cx="6938962" cy="388143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3229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Life is hard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What companies know about us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Awareness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What do we teach our kids? Do we teach 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They are exposed to everyone on the internet.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Social Media accounts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If you don’t have Facebook, I can create one in your name and call your friends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22</a:t>
            </a:fld>
            <a:endParaRPr lang="pt-PT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324762D-AACC-E4B3-836B-ADC937728508}"/>
              </a:ext>
            </a:extLst>
          </p:cNvPr>
          <p:cNvSpPr/>
          <p:nvPr/>
        </p:nvSpPr>
        <p:spPr>
          <a:xfrm>
            <a:off x="4876997" y="228388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505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 Browser F12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1 - Type </a:t>
            </a:r>
            <a:r>
              <a:rPr lang="en-US" cap="none" dirty="0" err="1">
                <a:latin typeface="Amasis MT Pro" panose="020B0604020202020204" pitchFamily="18" charset="0"/>
              </a:rPr>
              <a:t>url</a:t>
            </a:r>
            <a:r>
              <a:rPr lang="en-US" cap="none" dirty="0">
                <a:latin typeface="Amasis MT Pro" panose="020B0604020202020204" pitchFamily="18" charset="0"/>
              </a:rPr>
              <a:t> on browser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2 - Page is requested from the internet</a:t>
            </a:r>
          </a:p>
          <a:p>
            <a:r>
              <a:rPr lang="en-US" dirty="0">
                <a:latin typeface="Amasis MT Pro" panose="020B0604020202020204" pitchFamily="18" charset="0"/>
              </a:rPr>
              <a:t>3 - Page is displayed from local data (previously downloaded)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Show password text on password field</a:t>
            </a:r>
          </a:p>
          <a:p>
            <a:r>
              <a:rPr lang="en-US" dirty="0">
                <a:latin typeface="Amasis MT Pro" panose="020B0604020202020204" pitchFamily="18" charset="0"/>
              </a:rPr>
              <a:t>Did you ask for a screenshot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Let me just change some data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B04B1-52D7-997A-DC50-8C5CABA5E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215302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</a:t>
            </a:r>
            <a:r>
              <a:rPr lang="en-US"/>
              <a:t>Personal Information - The internet sees you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Posted information can get publicly and world available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Even private profiles can have their data shared by others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When information is posted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Shows where you are at that time (habits &amp; routines)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Information on the picture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Metadata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Geolocation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FB715-A425-98B4-7A79-24B8B14EE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7913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Deadly Social Media</a:t>
            </a:r>
            <a:br>
              <a:rPr lang="en-US" dirty="0"/>
            </a:br>
            <a:r>
              <a:rPr lang="en-US" dirty="0"/>
              <a:t>	The Final Hours of Pop Smoke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600" cap="none" dirty="0">
                <a:latin typeface="Amasis MT Pro" panose="020B0604020202020204" pitchFamily="18" charset="0"/>
              </a:rPr>
              <a:t>Rapper Pop Smoke Murdered in Home Invasion ... By 4 Masked Gunmen  (</a:t>
            </a:r>
            <a:r>
              <a:rPr lang="en-US" sz="16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Instagram Posts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Location Tag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Geolocation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Reverse Image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Google Maps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Local Recon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Airbnb/Zillow (Rent/Real-estate)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House photos (Outside and Inside)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Layout</a:t>
            </a:r>
          </a:p>
          <a:p>
            <a:endParaRPr lang="en-US" sz="1600" dirty="0">
              <a:latin typeface="Amasis MT Pro" panose="020B0604020202020204" pitchFamily="18" charset="0"/>
            </a:endParaRPr>
          </a:p>
          <a:p>
            <a:r>
              <a:rPr lang="en-US" sz="1600" cap="none" dirty="0">
                <a:latin typeface="Amasis MT Pro" panose="020B0604020202020204" pitchFamily="18" charset="0"/>
              </a:rPr>
              <a:t>YouTube Video: The Cyber Mentor (</a:t>
            </a:r>
            <a:r>
              <a:rPr lang="en-US" sz="16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EFBB764E-27AF-4598-B025-7A87270ED2D4}"/>
              </a:ext>
            </a:extLst>
          </p:cNvPr>
          <p:cNvSpPr/>
          <p:nvPr/>
        </p:nvSpPr>
        <p:spPr>
          <a:xfrm>
            <a:off x="8003177" y="224681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D269C-9F28-F0C7-76C8-8591CEE40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00500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PT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A2473-B877-E125-6169-42F4CC031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93909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 Public contracts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Base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The example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PDF of contract with PII strikethrough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Open with pdf reader and delete the strikethrough boxes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Name of employee who edited the document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Information on UA, LinkedIn, Facebook, …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Metadata: “KONICA MINOLTA bizhub C454”</a:t>
            </a:r>
          </a:p>
          <a:p>
            <a:r>
              <a:rPr lang="en-US" dirty="0">
                <a:latin typeface="Amasis MT Pro" panose="020B0604020202020204" pitchFamily="18" charset="0"/>
              </a:rPr>
              <a:t>Information leaked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Full Names, nif, addresses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E6B1DE8-9A64-4434-9657-224222D6C14F}"/>
              </a:ext>
            </a:extLst>
          </p:cNvPr>
          <p:cNvSpPr/>
          <p:nvPr/>
        </p:nvSpPr>
        <p:spPr>
          <a:xfrm>
            <a:off x="3169920" y="267353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63D1FA-EB15-5AA1-D75C-75DBE5FEF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992056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 Vehicle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Automóvel On-line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Certidão Permanente Automóvel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Result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Brand: MERCEDES-BENZ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VIN: WDD2040081A043326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Vehicle Information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Example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Information: Brand, Model, Location, Paint, Delivery Date, Extras, …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Hack across the globe by VIN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E2B9CB0-427A-4C20-8368-D171D44FD71B}"/>
              </a:ext>
            </a:extLst>
          </p:cNvPr>
          <p:cNvSpPr/>
          <p:nvPr/>
        </p:nvSpPr>
        <p:spPr>
          <a:xfrm>
            <a:off x="4720046" y="253419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C3310C08-B5CE-403C-8383-55E43712EA95}"/>
              </a:ext>
            </a:extLst>
          </p:cNvPr>
          <p:cNvSpPr/>
          <p:nvPr/>
        </p:nvSpPr>
        <p:spPr>
          <a:xfrm>
            <a:off x="2743827" y="494646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0C87F3D-A99D-4998-9CA8-03BB7D5A9F0C}"/>
              </a:ext>
            </a:extLst>
          </p:cNvPr>
          <p:cNvSpPr/>
          <p:nvPr/>
        </p:nvSpPr>
        <p:spPr>
          <a:xfrm>
            <a:off x="4441372" y="557348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142AE-521D-BEEE-B726-455FB63F4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397344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–Insurance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ASF – Autoridade de Supervisão de Seguros e Fundos de Pensões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Date : “03-07-2022”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2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Date : “03-07-2012”</a:t>
            </a:r>
          </a:p>
          <a:p>
            <a:r>
              <a:rPr lang="en-US" dirty="0">
                <a:latin typeface="Amasis MT Pro" panose="020B0604020202020204" pitchFamily="18" charset="0"/>
              </a:rPr>
              <a:t>Insurance Company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Current and Past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Length of the contract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Insurance policy number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Is it possible to get information for all license plates ????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8E714EA-D9F8-4DDC-ACCB-8454B1299151}"/>
              </a:ext>
            </a:extLst>
          </p:cNvPr>
          <p:cNvSpPr/>
          <p:nvPr/>
        </p:nvSpPr>
        <p:spPr>
          <a:xfrm>
            <a:off x="7750629" y="223810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0AE6-A22F-FC2B-9201-B90243AE6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6471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 &amp; Laws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DE4F0-1210-B6A9-4044-3F9FA84CE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23053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Specific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Registo Predial Online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DGES - Direção-Geral de Ensino Superior</a:t>
            </a:r>
            <a:r>
              <a:rPr lang="en-US" dirty="0">
                <a:latin typeface="Amasis MT Pro" panose="020B0604020202020204" pitchFamily="18" charset="0"/>
              </a:rPr>
              <a:t>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DRE - Diário da República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Search DRE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Finanças - Penhorados (</a:t>
            </a:r>
            <a:r>
              <a:rPr lang="en-US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Search Penhorados – (</a:t>
            </a:r>
            <a:r>
              <a:rPr lang="en-US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Ministério da Justiça - Penhorados (</a:t>
            </a:r>
            <a:r>
              <a:rPr lang="en-US" dirty="0">
                <a:latin typeface="Amasis MT Pro" panose="020B0604020202020204" pitchFamily="18" charset="0"/>
                <a:hlinkClick r:id="rId10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Plataforma Eletrónica de Compras (Administração Pública) (</a:t>
            </a:r>
            <a:r>
              <a:rPr lang="en-US" dirty="0">
                <a:latin typeface="Amasis MT Pro" panose="020B0604020202020204" pitchFamily="18" charset="0"/>
                <a:hlinkClick r:id="rId11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Leaked information: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Full Names, Addresses, NIF, Company, Marital Status, …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2A40E1C-477A-5D30-9176-F7F25C00D3DA}"/>
              </a:ext>
            </a:extLst>
          </p:cNvPr>
          <p:cNvSpPr/>
          <p:nvPr/>
        </p:nvSpPr>
        <p:spPr>
          <a:xfrm>
            <a:off x="2673532" y="37359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186BD0B-4F6B-A50C-9EFD-C2956FFF356A}"/>
              </a:ext>
            </a:extLst>
          </p:cNvPr>
          <p:cNvSpPr/>
          <p:nvPr/>
        </p:nvSpPr>
        <p:spPr>
          <a:xfrm>
            <a:off x="2917998" y="312202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5F2F53E-2A58-4F0E-A8F3-9420A3C05878}"/>
              </a:ext>
            </a:extLst>
          </p:cNvPr>
          <p:cNvSpPr/>
          <p:nvPr/>
        </p:nvSpPr>
        <p:spPr>
          <a:xfrm>
            <a:off x="3592285" y="402259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01082-3943-93CB-747D-1C0546224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531613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- Photos</a:t>
            </a:r>
            <a:br>
              <a:rPr lang="en-US" dirty="0"/>
            </a:br>
            <a:r>
              <a:rPr lang="en-US" dirty="0"/>
              <a:t>	Lots of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Where was this image taken?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Have you been there?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When?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Date stamp on photo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Filename with date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Metadata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What else?</a:t>
            </a:r>
          </a:p>
          <a:p>
            <a:r>
              <a:rPr lang="en-US" dirty="0">
                <a:latin typeface="Amasis MT Pro" panose="020B0604020202020204" pitchFamily="18" charset="0"/>
              </a:rPr>
              <a:t>Image search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Identify the castle?</a:t>
            </a:r>
          </a:p>
        </p:txBody>
      </p:sp>
      <p:pic>
        <p:nvPicPr>
          <p:cNvPr id="5" name="Picture 4" descr="A picture containing building, sky, outdoor, old&#10;&#10;Description automatically generated">
            <a:extLst>
              <a:ext uri="{FF2B5EF4-FFF2-40B4-BE49-F238E27FC236}">
                <a16:creationId xmlns:a16="http://schemas.microsoft.com/office/drawing/2014/main" id="{C0C063E4-FD87-D9A1-B01C-B5F89C028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319" y="1721016"/>
            <a:ext cx="6346556" cy="47599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03E46-9242-1F8D-D13A-5167BCDCE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542943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- Photos</a:t>
            </a:r>
            <a:br>
              <a:rPr lang="en-US" dirty="0"/>
            </a:br>
            <a:r>
              <a:rPr lang="en-US" dirty="0"/>
              <a:t>	Metadata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>
                <a:latin typeface="Amasis MT Pro" panose="020B0604020202020204" pitchFamily="18" charset="0"/>
              </a:rPr>
              <a:t>Metadata</a:t>
            </a:r>
          </a:p>
          <a:p>
            <a:r>
              <a:rPr lang="pt-PT" cap="none" dirty="0">
                <a:latin typeface="Amasis MT Pro" panose="020B0604020202020204" pitchFamily="18" charset="0"/>
              </a:rPr>
              <a:t>GPS (</a:t>
            </a:r>
            <a:r>
              <a:rPr lang="pt-PT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Google Maps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  <a:endParaRPr lang="pt-PT" cap="none" dirty="0">
              <a:latin typeface="Amasis MT Pro" panose="020B06040202020202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B4345E-54AE-A3F5-489F-9123AEDF884E}"/>
              </a:ext>
            </a:extLst>
          </p:cNvPr>
          <p:cNvGrpSpPr/>
          <p:nvPr/>
        </p:nvGrpSpPr>
        <p:grpSpPr>
          <a:xfrm>
            <a:off x="3903374" y="2160589"/>
            <a:ext cx="6258535" cy="3967830"/>
            <a:chOff x="2505074" y="1930400"/>
            <a:chExt cx="6258535" cy="396783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2B99F5E-BDAF-43E2-161D-F9FA45B2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5074" y="1930400"/>
              <a:ext cx="6258535" cy="396783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DF88ED-7176-070D-36B7-DE8C6727396B}"/>
                </a:ext>
              </a:extLst>
            </p:cNvPr>
            <p:cNvSpPr/>
            <p:nvPr/>
          </p:nvSpPr>
          <p:spPr>
            <a:xfrm>
              <a:off x="3200401" y="2695575"/>
              <a:ext cx="666750" cy="16192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CA0F7EB-B45A-8DDE-6068-C004075DAC58}"/>
                </a:ext>
              </a:extLst>
            </p:cNvPr>
            <p:cNvSpPr/>
            <p:nvPr/>
          </p:nvSpPr>
          <p:spPr>
            <a:xfrm>
              <a:off x="6238875" y="2466975"/>
              <a:ext cx="1638301" cy="22860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9B4033-5B7A-F276-A482-2785F9430A8D}"/>
                </a:ext>
              </a:extLst>
            </p:cNvPr>
            <p:cNvSpPr/>
            <p:nvPr/>
          </p:nvSpPr>
          <p:spPr>
            <a:xfrm>
              <a:off x="3943350" y="4381500"/>
              <a:ext cx="704849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0174736-F892-5366-6FC5-9F19922322E9}"/>
                </a:ext>
              </a:extLst>
            </p:cNvPr>
            <p:cNvSpPr/>
            <p:nvPr/>
          </p:nvSpPr>
          <p:spPr>
            <a:xfrm>
              <a:off x="3943350" y="4638675"/>
              <a:ext cx="1685925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A576EA6-D2D3-C857-A23F-FBDBBD9CBA55}"/>
                </a:ext>
              </a:extLst>
            </p:cNvPr>
            <p:cNvSpPr/>
            <p:nvPr/>
          </p:nvSpPr>
          <p:spPr>
            <a:xfrm>
              <a:off x="3943350" y="4895850"/>
              <a:ext cx="962025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8592AEFD-F9DF-322A-88C3-6A4DF374B635}"/>
              </a:ext>
            </a:extLst>
          </p:cNvPr>
          <p:cNvSpPr/>
          <p:nvPr/>
        </p:nvSpPr>
        <p:spPr>
          <a:xfrm>
            <a:off x="2116183" y="267974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A0210F-B24B-A541-42BB-009D649AB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32</a:t>
            </a:fld>
            <a:endParaRPr lang="pt-PT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F01A4F2-477A-BED4-2A4E-C2CAC774465C}"/>
              </a:ext>
            </a:extLst>
          </p:cNvPr>
          <p:cNvSpPr/>
          <p:nvPr/>
        </p:nvSpPr>
        <p:spPr>
          <a:xfrm>
            <a:off x="3009779" y="311086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8164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Street View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Street View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Identify house by address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Assess security (cameras, fences, ...)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Parked cars (timeline, ...)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People’s habits/routines, timetables, ...</a:t>
            </a:r>
          </a:p>
          <a:p>
            <a:r>
              <a:rPr lang="pt-PT" dirty="0">
                <a:latin typeface="Amasis MT Pro" panose="020B0604020202020204" pitchFamily="18" charset="0"/>
              </a:rPr>
              <a:t>View the past – timeline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Instant Street View (</a:t>
            </a:r>
            <a:r>
              <a:rPr lang="pt-PT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EDE96D7-3620-F0B8-D021-50D050639A37}"/>
              </a:ext>
            </a:extLst>
          </p:cNvPr>
          <p:cNvSpPr/>
          <p:nvPr/>
        </p:nvSpPr>
        <p:spPr>
          <a:xfrm>
            <a:off x="4049486" y="429332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8237EB-B82B-B41B-B0C5-28DCC625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578022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Search</a:t>
            </a:r>
            <a:br>
              <a:rPr lang="en-US" dirty="0"/>
            </a:br>
            <a:r>
              <a:rPr lang="en-US" dirty="0"/>
              <a:t>	Satellite View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Zoom Earth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Satellites Pro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World Imagery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Wayback (</a:t>
            </a:r>
            <a:r>
              <a:rPr lang="en-US" sz="18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Wayback example </a:t>
            </a:r>
            <a:r>
              <a:rPr lang="en-US" sz="1800" cap="none" dirty="0">
                <a:latin typeface="Amasis MT Pro" panose="020B0604020202020204" pitchFamily="18" charset="0"/>
              </a:rPr>
              <a:t>(</a:t>
            </a:r>
            <a:r>
              <a:rPr lang="en-US" sz="1800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cap="none" dirty="0">
                <a:latin typeface="Amasis MT Pro" panose="020B0604020202020204" pitchFamily="18" charset="0"/>
              </a:rPr>
              <a:t>View the past - timeline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BD968DB-58E5-9395-D521-59A091326D72}"/>
              </a:ext>
            </a:extLst>
          </p:cNvPr>
          <p:cNvSpPr/>
          <p:nvPr/>
        </p:nvSpPr>
        <p:spPr>
          <a:xfrm>
            <a:off x="3892732" y="388402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096EB9-66C7-9591-0B22-9DC5B9EC5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86802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Wayback Machine</a:t>
            </a:r>
            <a:br>
              <a:rPr lang="en-US" dirty="0"/>
            </a:br>
            <a:r>
              <a:rPr lang="en-US" dirty="0"/>
              <a:t>	Internet 	in the past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Wayback Machine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Example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Archive.is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Cached Pages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Cached View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OldWeb.Today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Time Travel (</a:t>
            </a:r>
            <a:r>
              <a:rPr lang="en-US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Github commits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C0FFEA7-56F8-56C2-9CD9-7DB4063C2883}"/>
              </a:ext>
            </a:extLst>
          </p:cNvPr>
          <p:cNvSpPr/>
          <p:nvPr/>
        </p:nvSpPr>
        <p:spPr>
          <a:xfrm>
            <a:off x="2820380" y="265851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5AEE8C-E3D4-FC94-D175-173BE19DC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99771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SHODAN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34FE83-E951-C119-2E39-5AD0B3708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32257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Internet of Things - Images</a:t>
            </a:r>
            <a:endParaRPr lang="pt-P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6E4B95-CDD9-A45D-D59F-0B7E5EE10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163765"/>
            <a:ext cx="3581900" cy="20195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C17D9E-A7A9-87CE-6463-62A1EE1EF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991" y="4164293"/>
            <a:ext cx="3543795" cy="260798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C95F95-732E-46A0-F78A-9C6E70D38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5895" y="4163147"/>
            <a:ext cx="3349434" cy="26091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FB7B03-0E1E-0AE0-E162-7613409333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1991" y="2163765"/>
            <a:ext cx="3543795" cy="201958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087526D-FE0E-6637-B73B-E795872306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100" y="4290857"/>
            <a:ext cx="3543795" cy="221963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87201B9-91C1-74C2-5869-77F21082AB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9234" y="2173291"/>
            <a:ext cx="3543795" cy="200052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61BF1F-DF40-2AE5-26CB-BFB34F34B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595954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Industrial Control Systems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Industrial Control Systems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0340C-A785-8D5C-965E-7C326C834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178" y="3152598"/>
            <a:ext cx="3553321" cy="2686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3871F0-45FE-C998-8F6E-754CDE1255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4126" y="1175966"/>
            <a:ext cx="3562847" cy="53252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0C571F-B08F-3EFF-FB55-F3E441E081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388" y="3152598"/>
            <a:ext cx="3496163" cy="261021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45B37-AC69-4E1F-D313-2287FB07B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4601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SAFETY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ED5B92-60D6-4664-69F9-F9FB379A4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27267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  <a:br>
              <a:rPr lang="en-US" dirty="0"/>
            </a:br>
            <a:r>
              <a:rPr lang="en-US" dirty="0"/>
              <a:t>	Boring but necessary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cap="none" dirty="0">
                <a:latin typeface="Amasis MT Pro" panose="020B0604020202020204" pitchFamily="18" charset="0"/>
              </a:rPr>
              <a:t>Information in this presentation is intended for </a:t>
            </a:r>
            <a:r>
              <a:rPr lang="en-US" b="1" u="sng" cap="none" dirty="0">
                <a:latin typeface="Amasis MT Pro" panose="020B0604020202020204" pitchFamily="18" charset="0"/>
              </a:rPr>
              <a:t>educational and awareness purposes only</a:t>
            </a:r>
            <a:r>
              <a:rPr lang="en-US" cap="none" dirty="0">
                <a:latin typeface="Amasis MT Pro" panose="020B06040202020202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latin typeface="Amasis MT Pro" panose="020B0604020202020204" pitchFamily="18" charset="0"/>
              </a:rPr>
              <a:t>Live presentation</a:t>
            </a:r>
            <a:r>
              <a:rPr lang="en-US" dirty="0">
                <a:latin typeface="Amasis MT Pro" panose="020B0604020202020204" pitchFamily="18" charset="0"/>
              </a:rPr>
              <a:t>. Not a controlled environment and some contents may be inappropriate for some users.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latin typeface="Amasis MT Pro" panose="020B0604020202020204" pitchFamily="18" charset="0"/>
              </a:rPr>
              <a:t>I accept no responsibility </a:t>
            </a:r>
            <a:r>
              <a:rPr lang="en-US" dirty="0">
                <a:latin typeface="Amasis MT Pro" panose="020B0604020202020204" pitchFamily="18" charset="0"/>
              </a:rPr>
              <a:t>in any kind for the use, misuse, downloading, viewing in whatever way the links in this presentation.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cap="none" dirty="0">
                <a:latin typeface="Amasis MT Pro" panose="020B0604020202020204" pitchFamily="18" charset="0"/>
              </a:rPr>
              <a:t>This presentation is not related to my work or employer.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B836F64-0E6E-DC2E-1AAA-A81C61462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2062975"/>
            <a:ext cx="2754575" cy="37016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1141AE-6C1C-9688-80DB-92B54D00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10918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Privacy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VPN (Different country, different </a:t>
            </a:r>
            <a:r>
              <a:rPr lang="en-US" dirty="0">
                <a:latin typeface="Amasis MT Pro" panose="020B0604020202020204" pitchFamily="18" charset="0"/>
              </a:rPr>
              <a:t>advertisements, </a:t>
            </a:r>
            <a:r>
              <a:rPr lang="en-US">
                <a:latin typeface="Amasis MT Pro" panose="020B0604020202020204" pitchFamily="18" charset="0"/>
              </a:rPr>
              <a:t>what else ?</a:t>
            </a:r>
            <a:r>
              <a:rPr lang="en-US" cap="none">
                <a:latin typeface="Amasis MT Pro" panose="020B0604020202020204" pitchFamily="18" charset="0"/>
              </a:rPr>
              <a:t>)</a:t>
            </a:r>
            <a:endParaRPr lang="en-US" cap="none" dirty="0">
              <a:latin typeface="Amasis MT Pro" panose="020B0604020202020204" pitchFamily="18" charset="0"/>
            </a:endParaRP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ProtonVPN (</a:t>
            </a:r>
            <a:r>
              <a:rPr lang="en-US" sz="1800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endParaRPr lang="en-US" sz="1100" dirty="0">
              <a:latin typeface="Amasis MT Pro" panose="02040504050005020304" pitchFamily="18" charset="0"/>
            </a:endParaRPr>
          </a:p>
          <a:p>
            <a:r>
              <a:rPr lang="en-US" dirty="0">
                <a:latin typeface="Amasis MT Pro" panose="02040504050005020304" pitchFamily="18" charset="0"/>
              </a:rPr>
              <a:t>Temporary Email (Need to register? Activate software?)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10 minute email (</a:t>
            </a:r>
            <a:r>
              <a:rPr lang="en-US" sz="1800" dirty="0">
                <a:latin typeface="Amasis MT Pro" panose="02040504050005020304" pitchFamily="18" charset="0"/>
                <a:hlinkClick r:id="rId4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20 minute email (</a:t>
            </a:r>
            <a:r>
              <a:rPr lang="en-US" sz="1800" dirty="0">
                <a:latin typeface="Amasis MT Pro" panose="02040504050005020304" pitchFamily="18" charset="0"/>
                <a:hlinkClick r:id="rId5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r>
              <a:rPr lang="en-US" dirty="0">
                <a:latin typeface="Amasis MT Pro" panose="02040504050005020304" pitchFamily="18" charset="0"/>
              </a:rPr>
              <a:t>Disposable Email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60 minute email (</a:t>
            </a:r>
            <a:r>
              <a:rPr lang="en-US" sz="1800" dirty="0">
                <a:latin typeface="Amasis MT Pro" panose="02040504050005020304" pitchFamily="18" charset="0"/>
                <a:hlinkClick r:id="rId6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endParaRPr lang="en-US" sz="1100" dirty="0">
              <a:latin typeface="Amasis MT Pro" panose="02040504050005020304" pitchFamily="18" charset="0"/>
            </a:endParaRPr>
          </a:p>
          <a:p>
            <a:r>
              <a:rPr lang="en-US" dirty="0">
                <a:latin typeface="Amasis MT Pro" panose="02040504050005020304" pitchFamily="18" charset="0"/>
              </a:rPr>
              <a:t>Internet Access (DarkWeb included)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Tor (</a:t>
            </a:r>
            <a:r>
              <a:rPr lang="en-US" sz="1800" dirty="0">
                <a:latin typeface="Amasis MT Pro" panose="020405040500050203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 (internet browser)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Tails (</a:t>
            </a:r>
            <a:r>
              <a:rPr lang="en-US" sz="1800" dirty="0">
                <a:latin typeface="Amasis MT Pro" panose="02040504050005020304" pitchFamily="18" charset="0"/>
                <a:hlinkClick r:id="rId8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 (OS that runs on usb or VM)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724837F-2337-4D02-B1DF-B84FB8B5A3B4}"/>
              </a:ext>
            </a:extLst>
          </p:cNvPr>
          <p:cNvSpPr/>
          <p:nvPr/>
        </p:nvSpPr>
        <p:spPr>
          <a:xfrm>
            <a:off x="3596640" y="354438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30767A8-705F-4A5B-9672-912E781C000E}"/>
              </a:ext>
            </a:extLst>
          </p:cNvPr>
          <p:cNvSpPr/>
          <p:nvPr/>
        </p:nvSpPr>
        <p:spPr>
          <a:xfrm>
            <a:off x="3148149" y="255596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CAEEB9B-3032-4057-AEEC-CC7AB4E01FC4}"/>
              </a:ext>
            </a:extLst>
          </p:cNvPr>
          <p:cNvSpPr/>
          <p:nvPr/>
        </p:nvSpPr>
        <p:spPr>
          <a:xfrm>
            <a:off x="4114800" y="545591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D4D4809-9B2F-4904-A696-7FC9B9861FB4}"/>
              </a:ext>
            </a:extLst>
          </p:cNvPr>
          <p:cNvSpPr/>
          <p:nvPr/>
        </p:nvSpPr>
        <p:spPr>
          <a:xfrm>
            <a:off x="5168538" y="578684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63DE90-DE18-7055-AD03-9E4B5F659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034320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Safety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VirusTotal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Check received files (</a:t>
            </a:r>
            <a:r>
              <a:rPr lang="en-US" sz="18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 </a:t>
            </a:r>
          </a:p>
          <a:p>
            <a:pPr lvl="2"/>
            <a:r>
              <a:rPr lang="en-US" sz="1600" cap="none" dirty="0">
                <a:latin typeface="Amasis MT Pro" panose="020B0604020202020204" pitchFamily="18" charset="0"/>
              </a:rPr>
              <a:t>(</a:t>
            </a:r>
            <a:r>
              <a:rPr lang="en-US" sz="1600" b="1" cap="none" dirty="0">
                <a:solidFill>
                  <a:srgbClr val="FF0000"/>
                </a:solidFill>
                <a:latin typeface="Amasis MT Pro" panose="020B0604020202020204" pitchFamily="18" charset="0"/>
              </a:rPr>
              <a:t>don’t upload Personal or Company related information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Netcraft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Sitereport (</a:t>
            </a:r>
            <a:r>
              <a:rPr lang="en-US" sz="18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 (check for suspicious sites)</a:t>
            </a:r>
          </a:p>
          <a:p>
            <a:r>
              <a:rPr lang="en-US" dirty="0">
                <a:latin typeface="Amasis MT Pro" panose="020B0604020202020204" pitchFamily="18" charset="0"/>
              </a:rPr>
              <a:t>Ransomware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No More Ransom (</a:t>
            </a:r>
            <a:r>
              <a:rPr lang="en-US" sz="1800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Virtual Credit Card </a:t>
            </a:r>
            <a:r>
              <a:rPr lang="en-US" dirty="0">
                <a:latin typeface="Amasis MT Pro" panose="020B0604020202020204" pitchFamily="18" charset="0"/>
              </a:rPr>
              <a:t>(online s</a:t>
            </a:r>
            <a:r>
              <a:rPr lang="en-US" cap="none" dirty="0">
                <a:latin typeface="Amasis MT Pro" panose="020B0604020202020204" pitchFamily="18" charset="0"/>
              </a:rPr>
              <a:t>hopping)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Mbnet (</a:t>
            </a:r>
            <a:r>
              <a:rPr lang="en-US" sz="18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Revolut (</a:t>
            </a:r>
            <a:r>
              <a:rPr lang="en-US" sz="1800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PayPal (</a:t>
            </a:r>
            <a:r>
              <a:rPr lang="en-US" sz="1800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C654EC8-7216-4982-98D2-2DAE9977FF8C}"/>
              </a:ext>
            </a:extLst>
          </p:cNvPr>
          <p:cNvSpPr/>
          <p:nvPr/>
        </p:nvSpPr>
        <p:spPr>
          <a:xfrm>
            <a:off x="4084320" y="268223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C11CFB8C-A09D-4F43-9FC9-3AB3D30F5DE6}"/>
              </a:ext>
            </a:extLst>
          </p:cNvPr>
          <p:cNvSpPr/>
          <p:nvPr/>
        </p:nvSpPr>
        <p:spPr>
          <a:xfrm>
            <a:off x="3831771" y="46503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E21D3F4-F44C-4624-975D-FC5CF6E34934}"/>
              </a:ext>
            </a:extLst>
          </p:cNvPr>
          <p:cNvSpPr/>
          <p:nvPr/>
        </p:nvSpPr>
        <p:spPr>
          <a:xfrm>
            <a:off x="2743827" y="544285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E80D2-269C-6860-1208-73B2F0315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016019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Reverse Tracking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Gmail Plus Address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 example email: </a:t>
            </a:r>
            <a:r>
              <a:rPr lang="en-US" sz="1800" cap="none" dirty="0">
                <a:latin typeface="Amasis MT Pro" panose="020B0604020202020204" pitchFamily="18" charset="0"/>
              </a:rPr>
              <a:t>mypersonalemail@gmail.com </a:t>
            </a:r>
            <a:endParaRPr lang="en-US" sz="1800" dirty="0">
              <a:latin typeface="Amasis MT Pro" panose="020B0604020202020204" pitchFamily="18" charset="0"/>
            </a:endParaRP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If you append a “plus” sign to your email username, Gmail will ignore anything written between the + and @ sign in the email address and still deliver the message to the same mailbox.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Any email address sent to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mypersonalemail+linkedin@gmail.com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mypersonalemail+continente@gmail.com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mypersonalemail+financas@gmail.com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Will still reach the Gmail inbox of mypersonalemail@gmail.com inbox though, technically, they are three different email aliases.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Know who is sharing your email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1DF498-6EEC-745A-D139-26CC21CF1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240947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Databreach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D300D-9FE7-0986-5457-77A91091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212805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Databreach</a:t>
            </a:r>
            <a:br>
              <a:rPr lang="en-US" dirty="0"/>
            </a:br>
            <a:r>
              <a:rPr lang="en-US" dirty="0"/>
              <a:t>	Is not a thing of the past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Troy Hunt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HaveIBeenPwned (</a:t>
            </a:r>
            <a:r>
              <a:rPr lang="en-US" sz="18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Pwned websites (</a:t>
            </a:r>
            <a:r>
              <a:rPr lang="en-US" sz="1800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Ashley Madison Breach 2015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When private data gets public</a:t>
            </a:r>
          </a:p>
          <a:p>
            <a:r>
              <a:rPr lang="en-US" dirty="0">
                <a:latin typeface="Amasis MT Pro" panose="020B0604020202020204" pitchFamily="18" charset="0"/>
              </a:rPr>
              <a:t>Piracy - Subtitles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Don’t think you can hide – </a:t>
            </a:r>
            <a:r>
              <a:rPr lang="en-US" sz="1800" b="1" cap="none" dirty="0">
                <a:latin typeface="Amasis MT Pro" panose="020B0604020202020204" pitchFamily="18" charset="0"/>
              </a:rPr>
              <a:t>Illegal activities are tracked</a:t>
            </a:r>
            <a:endParaRPr lang="en-US" sz="1800" b="1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Companies are leaking all your information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Compromised data: Dates of birth, Email addresses, Employers, Family structure, Genders, Income levels, Living costs, Marital statuses, Mothers maiden names, Names, Phone numbers, Physical addresses, Places of birth, Religions, Spouses names</a:t>
            </a:r>
            <a:endParaRPr lang="pt-PT" sz="1800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79AA6-46B4-8981-7A9F-CBB36BDA0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350658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to Share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D300D-9FE7-0986-5457-77A91091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143546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Feel free to use/modify/share</a:t>
            </a:r>
          </a:p>
          <a:p>
            <a:r>
              <a:rPr lang="en-US" dirty="0">
                <a:latin typeface="Amasis MT Pro" panose="020B0604020202020204" pitchFamily="18" charset="0"/>
              </a:rPr>
              <a:t>Teach someone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Improve awareness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8DBD03-E37B-2424-854F-F99468527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64630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  <a:br>
              <a:rPr lang="en-US" dirty="0"/>
            </a:br>
            <a:r>
              <a:rPr lang="en-US" dirty="0"/>
              <a:t>	Avoid illegal activities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Some links, websites, software or other items listed may or </a:t>
            </a:r>
            <a:r>
              <a:rPr lang="en-US" b="1" dirty="0">
                <a:latin typeface="Amasis MT Pro" panose="020B0604020202020204" pitchFamily="18" charset="0"/>
              </a:rPr>
              <a:t>may not be legal</a:t>
            </a:r>
            <a:r>
              <a:rPr lang="en-US" dirty="0">
                <a:latin typeface="Amasis MT Pro" panose="020B0604020202020204" pitchFamily="18" charset="0"/>
              </a:rPr>
              <a:t>, illegal, a felony, misdemeanor, or worse, in your country.</a:t>
            </a:r>
          </a:p>
          <a:p>
            <a:pPr marL="0" indent="0">
              <a:spcBef>
                <a:spcPts val="600"/>
              </a:spcBef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Please make sure that you are </a:t>
            </a:r>
            <a:r>
              <a:rPr lang="en-US" b="1" dirty="0">
                <a:latin typeface="Amasis MT Pro" panose="020B0604020202020204" pitchFamily="18" charset="0"/>
              </a:rPr>
              <a:t>allowed</a:t>
            </a:r>
            <a:r>
              <a:rPr lang="en-US" dirty="0">
                <a:latin typeface="Amasis MT Pro" panose="020B0604020202020204" pitchFamily="18" charset="0"/>
              </a:rPr>
              <a:t> to browse the websites, download links and software </a:t>
            </a:r>
            <a:r>
              <a:rPr lang="en-US" b="1" dirty="0">
                <a:latin typeface="Amasis MT Pro" panose="020B0604020202020204" pitchFamily="18" charset="0"/>
              </a:rPr>
              <a:t>BEFORE USING</a:t>
            </a:r>
            <a:r>
              <a:rPr lang="en-US" dirty="0">
                <a:latin typeface="Amasis MT Pro" panose="020B0604020202020204" pitchFamily="18" charset="0"/>
              </a:rPr>
              <a:t>!</a:t>
            </a:r>
          </a:p>
          <a:p>
            <a:pPr marL="0" indent="0">
              <a:spcBef>
                <a:spcPts val="600"/>
              </a:spcBef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Ignorance about laws or rules is </a:t>
            </a:r>
            <a:r>
              <a:rPr lang="en-US" b="1" dirty="0">
                <a:latin typeface="Amasis MT Pro" panose="020B0604020202020204" pitchFamily="18" charset="0"/>
              </a:rPr>
              <a:t>no excuse</a:t>
            </a:r>
            <a:r>
              <a:rPr lang="en-US" dirty="0">
                <a:latin typeface="Amasis MT Pro" panose="020B0604020202020204" pitchFamily="18" charset="0"/>
              </a:rPr>
              <a:t> for illegal activities or wrongdoing.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Illegal activities may get you in </a:t>
            </a:r>
            <a:r>
              <a:rPr lang="en-US" b="1" dirty="0">
                <a:latin typeface="Amasis MT Pro" panose="020B0604020202020204" pitchFamily="18" charset="0"/>
              </a:rPr>
              <a:t>trouble or arrested</a:t>
            </a:r>
            <a:r>
              <a:rPr lang="en-US" dirty="0">
                <a:latin typeface="Amasis MT Pro" panose="020B06040202020202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u="sng" dirty="0">
                <a:latin typeface="Amasis MT Pro" panose="020B0604020202020204" pitchFamily="18" charset="0"/>
              </a:rPr>
              <a:t>Always check what is legal, and what laws apply</a:t>
            </a:r>
            <a:r>
              <a:rPr lang="en-US" dirty="0">
                <a:latin typeface="Amasis MT Pro" panose="020B0604020202020204" pitchFamily="18" charset="0"/>
              </a:rPr>
              <a:t>.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B836F64-0E6E-DC2E-1AAA-A81C61462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2062975"/>
            <a:ext cx="2754575" cy="37016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2853B-FB02-BF3A-EB39-86B7BB887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57270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Laws</a:t>
            </a:r>
            <a:br>
              <a:rPr lang="en-US" dirty="0"/>
            </a:br>
            <a:r>
              <a:rPr lang="en-US" dirty="0"/>
              <a:t>	Portuguese Law and Organizations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40504050005020304" pitchFamily="18" charset="0"/>
              </a:rPr>
              <a:t>Laws</a:t>
            </a:r>
          </a:p>
          <a:p>
            <a:pPr lvl="1"/>
            <a:r>
              <a:rPr lang="en-US" dirty="0">
                <a:latin typeface="Amasis MT Pro" panose="02040504050005020304" pitchFamily="18" charset="0"/>
              </a:rPr>
              <a:t>Diário República Eletrónico (</a:t>
            </a:r>
            <a:r>
              <a:rPr lang="en-US" dirty="0">
                <a:latin typeface="Amasis MT Pro" panose="02040504050005020304" pitchFamily="18" charset="0"/>
                <a:hlinkClick r:id="rId2"/>
              </a:rPr>
              <a:t>link</a:t>
            </a:r>
            <a:r>
              <a:rPr lang="en-US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40504050005020304" pitchFamily="18" charset="0"/>
              </a:rPr>
              <a:t>ANACOM (</a:t>
            </a:r>
            <a:r>
              <a:rPr lang="en-US" dirty="0">
                <a:latin typeface="Amasis MT Pro" panose="02040504050005020304" pitchFamily="18" charset="0"/>
                <a:hlinkClick r:id="rId3"/>
              </a:rPr>
              <a:t>link</a:t>
            </a:r>
            <a:r>
              <a:rPr lang="en-US" dirty="0">
                <a:latin typeface="Amasis MT Pro" panose="02040504050005020304" pitchFamily="18" charset="0"/>
              </a:rPr>
              <a:t>)</a:t>
            </a:r>
          </a:p>
          <a:p>
            <a:r>
              <a:rPr lang="pt-PT" dirty="0">
                <a:latin typeface="Amasis MT Pro" panose="02040504050005020304" pitchFamily="18" charset="0"/>
              </a:rPr>
              <a:t>Organizations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CNCS – Centro Nacional de Cibersegurança (</a:t>
            </a:r>
            <a:r>
              <a:rPr lang="pt-PT" dirty="0">
                <a:latin typeface="Amasis MT Pro" panose="02040504050005020304" pitchFamily="18" charset="0"/>
                <a:hlinkClick r:id="rId4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</a:p>
          <a:p>
            <a:pPr lvl="2"/>
            <a:r>
              <a:rPr lang="en-US" sz="1600" dirty="0">
                <a:latin typeface="Amasis MT Pro" panose="02040504050005020304" pitchFamily="18" charset="0"/>
              </a:rPr>
              <a:t>Incident Notification (</a:t>
            </a:r>
            <a:r>
              <a:rPr lang="en-US" sz="1600" dirty="0">
                <a:latin typeface="Amasis MT Pro" panose="02040504050005020304" pitchFamily="18" charset="0"/>
                <a:hlinkClick r:id="rId5"/>
              </a:rPr>
              <a:t>link</a:t>
            </a:r>
            <a:r>
              <a:rPr lang="en-US" sz="1600" dirty="0">
                <a:latin typeface="Amasis MT Pro" panose="02040504050005020304" pitchFamily="18" charset="0"/>
              </a:rPr>
              <a:t>)</a:t>
            </a:r>
          </a:p>
          <a:p>
            <a:pPr lvl="2"/>
            <a:r>
              <a:rPr lang="en-US" sz="1600" dirty="0">
                <a:latin typeface="Amasis MT Pro" panose="02040504050005020304" pitchFamily="18" charset="0"/>
              </a:rPr>
              <a:t>CERT.PT (</a:t>
            </a:r>
            <a:r>
              <a:rPr lang="en-US" sz="1600" dirty="0">
                <a:latin typeface="Amasis MT Pro" panose="02040504050005020304" pitchFamily="18" charset="0"/>
                <a:hlinkClick r:id="rId6"/>
              </a:rPr>
              <a:t>link</a:t>
            </a:r>
            <a:r>
              <a:rPr lang="en-US" sz="1600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Unidade Nacional de Combate ao Cibercrime e à Criminalidade Tecnológica (UNC3T) (</a:t>
            </a:r>
            <a:r>
              <a:rPr lang="pt-PT" dirty="0">
                <a:latin typeface="Amasis MT Pro" panose="02040504050005020304" pitchFamily="18" charset="0"/>
                <a:hlinkClick r:id="rId7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  <a:endParaRPr lang="en-US" dirty="0">
              <a:latin typeface="Amasis MT Pro" panose="02040504050005020304" pitchFamily="18" charset="0"/>
            </a:endParaRP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Ministério Público (</a:t>
            </a:r>
            <a:r>
              <a:rPr lang="pt-PT" dirty="0">
                <a:latin typeface="Amasis MT Pro" panose="02040504050005020304" pitchFamily="18" charset="0"/>
                <a:hlinkClick r:id="rId8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4384FA8-8685-4406-B5DD-8FCF984B6211}"/>
              </a:ext>
            </a:extLst>
          </p:cNvPr>
          <p:cNvSpPr/>
          <p:nvPr/>
        </p:nvSpPr>
        <p:spPr>
          <a:xfrm>
            <a:off x="4450080" y="266482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FEB94A28-57AE-4289-94FF-5B68D4746609}"/>
              </a:ext>
            </a:extLst>
          </p:cNvPr>
          <p:cNvSpPr/>
          <p:nvPr/>
        </p:nvSpPr>
        <p:spPr>
          <a:xfrm>
            <a:off x="2917998" y="304364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FBED2F7-70CF-4222-B48C-64B343580710}"/>
              </a:ext>
            </a:extLst>
          </p:cNvPr>
          <p:cNvSpPr/>
          <p:nvPr/>
        </p:nvSpPr>
        <p:spPr>
          <a:xfrm>
            <a:off x="5856515" y="380999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8AF0BFC-C782-467D-919F-DCA527CB3C45}"/>
              </a:ext>
            </a:extLst>
          </p:cNvPr>
          <p:cNvSpPr/>
          <p:nvPr/>
        </p:nvSpPr>
        <p:spPr>
          <a:xfrm>
            <a:off x="4275909" y="417892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C7A1C52-2C1F-4E8E-96AC-67D36A5B2CF0}"/>
              </a:ext>
            </a:extLst>
          </p:cNvPr>
          <p:cNvSpPr/>
          <p:nvPr/>
        </p:nvSpPr>
        <p:spPr>
          <a:xfrm>
            <a:off x="3266340" y="454250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FFF1755-EB09-45FE-AF41-2F54B57ABD08}"/>
              </a:ext>
            </a:extLst>
          </p:cNvPr>
          <p:cNvSpPr/>
          <p:nvPr/>
        </p:nvSpPr>
        <p:spPr>
          <a:xfrm>
            <a:off x="3640807" y="554300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2F13513-1E4E-4733-A91C-C9CB00322C9A}"/>
              </a:ext>
            </a:extLst>
          </p:cNvPr>
          <p:cNvSpPr/>
          <p:nvPr/>
        </p:nvSpPr>
        <p:spPr>
          <a:xfrm>
            <a:off x="2024743" y="517724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58252AA-F9E0-07C9-197B-B5D04BC2B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8839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Search, and then search again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6B391-637B-1A56-8237-13CD97E0F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64820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</a:t>
            </a:r>
            <a:br>
              <a:rPr lang="en-US" dirty="0"/>
            </a:br>
            <a:r>
              <a:rPr lang="en-US" dirty="0"/>
              <a:t>	Let’s OSINT me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Just got a name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Pedro António Oliveira Vieira 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“Improved Search”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“Improved Search”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LinkedIn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Public profile was showing way too much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Certified</a:t>
            </a:r>
            <a:r>
              <a:rPr lang="en-US" dirty="0">
                <a:latin typeface="Amasis MT Pro" panose="020B0604020202020204" pitchFamily="18" charset="0"/>
              </a:rPr>
              <a:t> </a:t>
            </a:r>
            <a:r>
              <a:rPr lang="en-US" b="1" u="sng" cap="none" dirty="0">
                <a:latin typeface="Amasis MT Pro" panose="020B0604020202020204" pitchFamily="18" charset="0"/>
              </a:rPr>
              <a:t>Ethical</a:t>
            </a:r>
            <a:r>
              <a:rPr lang="en-US" cap="none" dirty="0">
                <a:latin typeface="Amasis MT Pro" panose="020B0604020202020204" pitchFamily="18" charset="0"/>
              </a:rPr>
              <a:t> Hacker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endParaRPr lang="pt-PT" cap="none" dirty="0">
              <a:latin typeface="Amasis MT Pro" panose="020B0604020202020204" pitchFamily="18" charset="0"/>
            </a:endParaRPr>
          </a:p>
        </p:txBody>
      </p:sp>
      <p:pic>
        <p:nvPicPr>
          <p:cNvPr id="7" name="Picture 6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76D9A650-7D6D-D8C5-DEB1-C584D88C37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185" y="2160589"/>
            <a:ext cx="2143033" cy="3592427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E2CCBCC-3FE3-4A26-A9B8-3EB642D56364}"/>
              </a:ext>
            </a:extLst>
          </p:cNvPr>
          <p:cNvSpPr/>
          <p:nvPr/>
        </p:nvSpPr>
        <p:spPr>
          <a:xfrm>
            <a:off x="2438400" y="304799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2DCEAD1-6667-4563-9B30-3B6EF3C80DD7}"/>
              </a:ext>
            </a:extLst>
          </p:cNvPr>
          <p:cNvSpPr/>
          <p:nvPr/>
        </p:nvSpPr>
        <p:spPr>
          <a:xfrm>
            <a:off x="4345577" y="342900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248165D-2C04-4F60-8AEC-CF11BB2A10F2}"/>
              </a:ext>
            </a:extLst>
          </p:cNvPr>
          <p:cNvSpPr/>
          <p:nvPr/>
        </p:nvSpPr>
        <p:spPr>
          <a:xfrm>
            <a:off x="4345577" y="383336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70445BA-7C14-4364-B121-275B5F025BC0}"/>
              </a:ext>
            </a:extLst>
          </p:cNvPr>
          <p:cNvSpPr/>
          <p:nvPr/>
        </p:nvSpPr>
        <p:spPr>
          <a:xfrm>
            <a:off x="2612571" y="422365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BDDB120-0B92-46E6-A409-709C450E8C14}"/>
              </a:ext>
            </a:extLst>
          </p:cNvPr>
          <p:cNvSpPr/>
          <p:nvPr/>
        </p:nvSpPr>
        <p:spPr>
          <a:xfrm>
            <a:off x="4171406" y="541277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FCAD3-250C-11F7-F363-006870A1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7279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</a:t>
            </a:r>
            <a:r>
              <a:rPr lang="en-US" b="1" u="sng" dirty="0"/>
              <a:t>YOU</a:t>
            </a:r>
            <a:br>
              <a:rPr lang="en-US" dirty="0"/>
            </a:br>
            <a:r>
              <a:rPr lang="en-US" dirty="0"/>
              <a:t>	</a:t>
            </a:r>
            <a:r>
              <a:rPr lang="en-US" u="sng" dirty="0"/>
              <a:t>Search yourself</a:t>
            </a:r>
            <a:endParaRPr lang="pt-PT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Search your name on Google and analyze the results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As you saw the search can be improved</a:t>
            </a:r>
          </a:p>
          <a:p>
            <a:pPr marL="0" indent="0">
              <a:buNone/>
            </a:pPr>
            <a:endParaRPr lang="en-US" sz="11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Some results can/will include: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Family and Friends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Work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School grades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BI - Identity Card Number (yes)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NIF – Tax Identification Number</a:t>
            </a:r>
          </a:p>
          <a:p>
            <a:endParaRPr lang="en-US" sz="11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That is typically information to </a:t>
            </a:r>
            <a:r>
              <a:rPr lang="en-US" b="1" cap="none" dirty="0">
                <a:latin typeface="Amasis MT Pro" panose="020B0604020202020204" pitchFamily="18" charset="0"/>
              </a:rPr>
              <a:t>verify </a:t>
            </a:r>
            <a:r>
              <a:rPr lang="en-US" b="1" dirty="0">
                <a:latin typeface="Amasis MT Pro" panose="020B0604020202020204" pitchFamily="18" charset="0"/>
              </a:rPr>
              <a:t>your identity</a:t>
            </a:r>
            <a:r>
              <a:rPr lang="en-US" dirty="0">
                <a:latin typeface="Amasis MT Pro" panose="020B0604020202020204" pitchFamily="18" charset="0"/>
              </a:rPr>
              <a:t> over a phone call.</a:t>
            </a:r>
            <a:endParaRPr lang="en-US" cap="none" dirty="0">
              <a:latin typeface="Amasis MT Pro" panose="020B0604020202020204" pitchFamily="18" charset="0"/>
            </a:endParaRPr>
          </a:p>
          <a:p>
            <a:pPr marL="0" indent="0">
              <a:buNone/>
            </a:pPr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5D0C86-5F63-724F-817A-D215F41A3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126854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4862</TotalTime>
  <Words>2298</Words>
  <Application>Microsoft Office PowerPoint</Application>
  <PresentationFormat>Widescreen</PresentationFormat>
  <Paragraphs>428</Paragraphs>
  <Slides>46</Slides>
  <Notes>33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Amasis MT Pro</vt:lpstr>
      <vt:lpstr>Arial</vt:lpstr>
      <vt:lpstr>Calibri</vt:lpstr>
      <vt:lpstr>Trebuchet MS</vt:lpstr>
      <vt:lpstr>Wingdings 3</vt:lpstr>
      <vt:lpstr>Facet</vt:lpstr>
      <vt:lpstr>Awareness</vt:lpstr>
      <vt:lpstr>OSINT – Open-source intelligence  Digital Footprint</vt:lpstr>
      <vt:lpstr>Disclaimer &amp; Laws</vt:lpstr>
      <vt:lpstr>Disclaimer  Boring but necessary</vt:lpstr>
      <vt:lpstr>Disclaimer  Avoid illegal activities</vt:lpstr>
      <vt:lpstr>Laws  Portuguese Law and Organizations</vt:lpstr>
      <vt:lpstr>Search, and then search again</vt:lpstr>
      <vt:lpstr>Who Am I  Let’s OSINT me </vt:lpstr>
      <vt:lpstr>Who are YOU  Search yourself</vt:lpstr>
      <vt:lpstr>Search Engines   Internet is more than Google</vt:lpstr>
      <vt:lpstr>Google Dorks  Commonly used searches</vt:lpstr>
      <vt:lpstr>Search operators  Improve the search</vt:lpstr>
      <vt:lpstr>Awareness</vt:lpstr>
      <vt:lpstr>Internet Search  Pay slip</vt:lpstr>
      <vt:lpstr>Internet Search   Hacked Websites</vt:lpstr>
      <vt:lpstr>Internet Search  Curriculum Vitae</vt:lpstr>
      <vt:lpstr>True stories  Healthy Meal</vt:lpstr>
      <vt:lpstr>True stories  Quiet vacations</vt:lpstr>
      <vt:lpstr>True stories  Store Credit</vt:lpstr>
      <vt:lpstr>True stories  Changing Customer Data</vt:lpstr>
      <vt:lpstr>AITI  Changing Customer Data</vt:lpstr>
      <vt:lpstr>Awareness  Life is hard</vt:lpstr>
      <vt:lpstr>Awareness   Browser F12</vt:lpstr>
      <vt:lpstr>Awareness  Personal Information - The internet sees you</vt:lpstr>
      <vt:lpstr>Deadly Social Media  The Final Hours of Pop Smoke</vt:lpstr>
      <vt:lpstr>OSINT PT</vt:lpstr>
      <vt:lpstr>OSINT  Portugal – Public contracts</vt:lpstr>
      <vt:lpstr>OSINT  Portugal – Vehicle Information</vt:lpstr>
      <vt:lpstr>OSINT  Portugal –Insurance Information</vt:lpstr>
      <vt:lpstr>OSINT  Portugal Specific</vt:lpstr>
      <vt:lpstr>OSINT - Photos  Lots of Information</vt:lpstr>
      <vt:lpstr>OSINT - Photos  Metadata</vt:lpstr>
      <vt:lpstr>OSINT  Street View</vt:lpstr>
      <vt:lpstr>Search  Satellite View</vt:lpstr>
      <vt:lpstr>Wayback Machine  Internet  in the past</vt:lpstr>
      <vt:lpstr>SHODAN</vt:lpstr>
      <vt:lpstr>Shodan  Internet of Things - Images</vt:lpstr>
      <vt:lpstr>Shodan  Industrial Control Systems</vt:lpstr>
      <vt:lpstr>ONLINE SAFETY</vt:lpstr>
      <vt:lpstr>Helping Tools  Privacy</vt:lpstr>
      <vt:lpstr>Helping Tools  Safety</vt:lpstr>
      <vt:lpstr>Helping Tools  Reverse Tracking</vt:lpstr>
      <vt:lpstr>Databreach</vt:lpstr>
      <vt:lpstr>Databreach  Is not a thing of the past</vt:lpstr>
      <vt:lpstr>Free to Share</vt:lpstr>
      <vt:lpstr>License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OSINT</dc:title>
  <dc:creator>Pedro Vieira</dc:creator>
  <cp:lastModifiedBy>Pedro Vieira</cp:lastModifiedBy>
  <cp:revision>261</cp:revision>
  <cp:lastPrinted>2022-07-21T21:37:46Z</cp:lastPrinted>
  <dcterms:created xsi:type="dcterms:W3CDTF">2022-07-02T11:00:59Z</dcterms:created>
  <dcterms:modified xsi:type="dcterms:W3CDTF">2023-01-15T18:59:14Z</dcterms:modified>
</cp:coreProperties>
</file>

<file path=docProps/thumbnail.jpeg>
</file>